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032" r:id="rId1"/>
  </p:sldMasterIdLst>
  <p:notesMasterIdLst>
    <p:notesMasterId r:id="rId46"/>
  </p:notesMasterIdLst>
  <p:sldIdLst>
    <p:sldId id="256" r:id="rId2"/>
    <p:sldId id="381" r:id="rId3"/>
    <p:sldId id="411" r:id="rId4"/>
    <p:sldId id="376" r:id="rId5"/>
    <p:sldId id="457" r:id="rId6"/>
    <p:sldId id="437" r:id="rId7"/>
    <p:sldId id="443" r:id="rId8"/>
    <p:sldId id="439" r:id="rId9"/>
    <p:sldId id="426" r:id="rId10"/>
    <p:sldId id="427" r:id="rId11"/>
    <p:sldId id="428" r:id="rId12"/>
    <p:sldId id="429" r:id="rId13"/>
    <p:sldId id="438" r:id="rId14"/>
    <p:sldId id="383" r:id="rId15"/>
    <p:sldId id="262" r:id="rId16"/>
    <p:sldId id="374" r:id="rId17"/>
    <p:sldId id="445" r:id="rId18"/>
    <p:sldId id="446" r:id="rId19"/>
    <p:sldId id="441" r:id="rId20"/>
    <p:sldId id="444" r:id="rId21"/>
    <p:sldId id="448" r:id="rId22"/>
    <p:sldId id="447" r:id="rId23"/>
    <p:sldId id="442" r:id="rId24"/>
    <p:sldId id="454" r:id="rId25"/>
    <p:sldId id="455" r:id="rId26"/>
    <p:sldId id="440" r:id="rId27"/>
    <p:sldId id="450" r:id="rId28"/>
    <p:sldId id="449" r:id="rId29"/>
    <p:sldId id="451" r:id="rId30"/>
    <p:sldId id="452" r:id="rId31"/>
    <p:sldId id="459" r:id="rId32"/>
    <p:sldId id="393" r:id="rId33"/>
    <p:sldId id="460" r:id="rId34"/>
    <p:sldId id="462" r:id="rId35"/>
    <p:sldId id="461" r:id="rId36"/>
    <p:sldId id="463" r:id="rId37"/>
    <p:sldId id="464" r:id="rId38"/>
    <p:sldId id="466" r:id="rId39"/>
    <p:sldId id="467" r:id="rId40"/>
    <p:sldId id="465" r:id="rId41"/>
    <p:sldId id="398" r:id="rId42"/>
    <p:sldId id="369" r:id="rId43"/>
    <p:sldId id="456" r:id="rId44"/>
    <p:sldId id="283" r:id="rId45"/>
  </p:sldIdLst>
  <p:sldSz cx="12192000" cy="6858000"/>
  <p:notesSz cx="6797675" cy="99298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0" autoAdjust="0"/>
    <p:restoredTop sz="93742" autoAdjust="0"/>
  </p:normalViewPr>
  <p:slideViewPr>
    <p:cSldViewPr snapToGrid="0">
      <p:cViewPr varScale="1">
        <p:scale>
          <a:sx n="86" d="100"/>
          <a:sy n="86" d="100"/>
        </p:scale>
        <p:origin x="114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0CE89-1384-41B0-ACC6-F39305690072}" type="datetimeFigureOut">
              <a:rPr lang="pl-PL" smtClean="0"/>
              <a:t>28.05.2025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50CD5D-7CF8-4620-A913-E25D6A2124D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7218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50CD5D-7CF8-4620-A913-E25D6A2124D2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5287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50CD5D-7CF8-4620-A913-E25D6A2124D2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2427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50CD5D-7CF8-4620-A913-E25D6A2124D2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290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50CD5D-7CF8-4620-A913-E25D6A2124D2}" type="slidenum">
              <a:rPr lang="pl-PL" smtClean="0"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2882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4CFE-A8F4-42D1-84E1-D645CF5AA1EC}" type="datetimeFigureOut">
              <a:rPr lang="pl-PL" smtClean="0"/>
              <a:t>28.05.2025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69F04-1475-4B13-9BA0-2008C8852C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464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4CFE-A8F4-42D1-84E1-D645CF5AA1EC}" type="datetimeFigureOut">
              <a:rPr lang="pl-PL" smtClean="0"/>
              <a:t>28.05.2025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69F04-1475-4B13-9BA0-2008C8852C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2813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4CFE-A8F4-42D1-84E1-D645CF5AA1EC}" type="datetimeFigureOut">
              <a:rPr lang="pl-PL" smtClean="0"/>
              <a:t>28.05.2025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69F04-1475-4B13-9BA0-2008C8852C09}" type="slidenum">
              <a:rPr lang="pl-PL" smtClean="0"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8385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4CFE-A8F4-42D1-84E1-D645CF5AA1EC}" type="datetimeFigureOut">
              <a:rPr lang="pl-PL" smtClean="0"/>
              <a:t>28.05.2025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69F04-1475-4B13-9BA0-2008C8852C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3225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4CFE-A8F4-42D1-84E1-D645CF5AA1EC}" type="datetimeFigureOut">
              <a:rPr lang="pl-PL" smtClean="0"/>
              <a:t>28.05.2025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69F04-1475-4B13-9BA0-2008C8852C09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982932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4CFE-A8F4-42D1-84E1-D645CF5AA1EC}" type="datetimeFigureOut">
              <a:rPr lang="pl-PL" smtClean="0"/>
              <a:t>28.05.2025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69F04-1475-4B13-9BA0-2008C8852C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87236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4CFE-A8F4-42D1-84E1-D645CF5AA1EC}" type="datetimeFigureOut">
              <a:rPr lang="pl-PL" smtClean="0"/>
              <a:t>28.05.2025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69F04-1475-4B13-9BA0-2008C8852C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698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4CFE-A8F4-42D1-84E1-D645CF5AA1EC}" type="datetimeFigureOut">
              <a:rPr lang="pl-PL" smtClean="0"/>
              <a:t>28.05.2025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69F04-1475-4B13-9BA0-2008C8852C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3303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4CFE-A8F4-42D1-84E1-D645CF5AA1EC}" type="datetimeFigureOut">
              <a:rPr lang="pl-PL" smtClean="0"/>
              <a:t>28.05.2025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69F04-1475-4B13-9BA0-2008C8852C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9005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4CFE-A8F4-42D1-84E1-D645CF5AA1EC}" type="datetimeFigureOut">
              <a:rPr lang="pl-PL" smtClean="0"/>
              <a:t>28.05.2025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69F04-1475-4B13-9BA0-2008C8852C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2044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4CFE-A8F4-42D1-84E1-D645CF5AA1EC}" type="datetimeFigureOut">
              <a:rPr lang="pl-PL" smtClean="0"/>
              <a:t>28.05.2025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69F04-1475-4B13-9BA0-2008C8852C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7082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4CFE-A8F4-42D1-84E1-D645CF5AA1EC}" type="datetimeFigureOut">
              <a:rPr lang="pl-PL" smtClean="0"/>
              <a:t>28.05.2025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69F04-1475-4B13-9BA0-2008C8852C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6068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4CFE-A8F4-42D1-84E1-D645CF5AA1EC}" type="datetimeFigureOut">
              <a:rPr lang="pl-PL" smtClean="0"/>
              <a:t>28.05.2025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69F04-1475-4B13-9BA0-2008C8852C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1782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4CFE-A8F4-42D1-84E1-D645CF5AA1EC}" type="datetimeFigureOut">
              <a:rPr lang="pl-PL" smtClean="0"/>
              <a:t>28.05.2025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69F04-1475-4B13-9BA0-2008C8852C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793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4CFE-A8F4-42D1-84E1-D645CF5AA1EC}" type="datetimeFigureOut">
              <a:rPr lang="pl-PL" smtClean="0"/>
              <a:t>28.05.2025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69F04-1475-4B13-9BA0-2008C8852C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2442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E4CFE-A8F4-42D1-84E1-D645CF5AA1EC}" type="datetimeFigureOut">
              <a:rPr lang="pl-PL" smtClean="0"/>
              <a:t>28.05.2025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69F04-1475-4B13-9BA0-2008C8852C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3597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E4CFE-A8F4-42D1-84E1-D645CF5AA1EC}" type="datetimeFigureOut">
              <a:rPr lang="pl-PL" smtClean="0"/>
              <a:t>28.05.2025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F069F04-1475-4B13-9BA0-2008C8852C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1061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  <p:sldLayoutId id="2147484044" r:id="rId12"/>
    <p:sldLayoutId id="2147484045" r:id="rId13"/>
    <p:sldLayoutId id="2147484046" r:id="rId14"/>
    <p:sldLayoutId id="2147484047" r:id="rId15"/>
    <p:sldLayoutId id="214748404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leszczewo.pl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70965" y="2404534"/>
            <a:ext cx="8503038" cy="1646302"/>
          </a:xfrm>
        </p:spPr>
        <p:txBody>
          <a:bodyPr/>
          <a:lstStyle/>
          <a:p>
            <a:r>
              <a:rPr lang="pl-PL" dirty="0"/>
              <a:t>Gospodarka odpadami 2024  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213769" y="3955942"/>
            <a:ext cx="7766936" cy="1866888"/>
          </a:xfrm>
        </p:spPr>
        <p:txBody>
          <a:bodyPr>
            <a:normAutofit/>
          </a:bodyPr>
          <a:lstStyle/>
          <a:p>
            <a:r>
              <a:rPr lang="pl-PL" sz="3200" dirty="0"/>
              <a:t>Gmina Kleszczewo</a:t>
            </a:r>
          </a:p>
          <a:p>
            <a:endParaRPr lang="pl-PL" dirty="0"/>
          </a:p>
          <a:p>
            <a:r>
              <a:rPr lang="pl-PL" dirty="0"/>
              <a:t>Komisja Rolnictwa i Ochrony Środowiska – 21.05.2025 r.</a:t>
            </a:r>
          </a:p>
          <a:p>
            <a:r>
              <a:rPr lang="pl-PL" dirty="0"/>
              <a:t>Sesja Rady Gminy Kleszczewo – 28.05.2025 r.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864" y="335359"/>
            <a:ext cx="1531528" cy="168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10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Poziom przygotowania do ponownego użycia </a:t>
            </a:r>
            <a:br>
              <a:rPr lang="pl-PL" dirty="0"/>
            </a:br>
            <a:r>
              <a:rPr lang="pl-PL" dirty="0"/>
              <a:t>i recyklingu odpadów komunalnych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9958689"/>
              </p:ext>
            </p:extLst>
          </p:nvPr>
        </p:nvGraphicFramePr>
        <p:xfrm>
          <a:off x="792479" y="2072640"/>
          <a:ext cx="9152708" cy="27519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569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37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197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8390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1188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9537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3567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5247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0377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495377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519726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535678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539876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492018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492018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814432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</a:tblGrid>
              <a:tr h="1447622"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Rok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2021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2022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2023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2024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2025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2026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2027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2028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2029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2030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2031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2032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2033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2034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2035 i za każdy kolejny rok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04287"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Dopuszczalny</a:t>
                      </a:r>
                    </a:p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poziom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20%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</a:rPr>
                        <a:t>25%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effectLst/>
                        </a:rPr>
                        <a:t>35%</a:t>
                      </a:r>
                      <a:endParaRPr lang="pl-PL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FF0000"/>
                          </a:solidFill>
                          <a:effectLst/>
                        </a:rPr>
                        <a:t>45%</a:t>
                      </a:r>
                      <a:endParaRPr lang="pl-PL" sz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55%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56%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57%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58%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59%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60%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61%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62%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63%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64%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65%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7" name="pole tekstowe 6"/>
          <p:cNvSpPr txBox="1"/>
          <p:nvPr/>
        </p:nvSpPr>
        <p:spPr>
          <a:xfrm>
            <a:off x="949234" y="5547360"/>
            <a:ext cx="8995953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l-PL" b="1" dirty="0"/>
              <a:t>Osiągnięty poziom przygotowania do ponownego użycia  i recyklingu odpadów komunalnych dla Gminy Kleszczewo w 2024 roku wyniósł 48,16 %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9052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381066" cy="1320800"/>
          </a:xfrm>
        </p:spPr>
        <p:txBody>
          <a:bodyPr>
            <a:normAutofit fontScale="90000"/>
          </a:bodyPr>
          <a:lstStyle/>
          <a:p>
            <a:r>
              <a:rPr lang="pl-PL" dirty="0"/>
              <a:t>Poziom składowania odpadów komunalnych </a:t>
            </a:r>
            <a:br>
              <a:rPr lang="pl-PL" dirty="0"/>
            </a:br>
            <a:r>
              <a:rPr lang="pl-PL" dirty="0"/>
              <a:t>i odpadów pochodzących z przetwarzania odpadów komunalnych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l-PL" dirty="0"/>
              <a:t>Osiągnięty poziom składowania odpadów komunalnych i odpadów pochodzących z przetwarzania odpadów komunalnych przez Gminę Kleszczewo w 2024 roku wyniósł 0,23 %.</a:t>
            </a:r>
          </a:p>
        </p:txBody>
      </p:sp>
    </p:spTree>
    <p:extLst>
      <p:ext uri="{BB962C8B-B14F-4D97-AF65-F5344CB8AC3E}">
        <p14:creationId xmlns:p14="http://schemas.microsoft.com/office/powerpoint/2010/main" val="815099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xmlns="" id="{5ABDF231-E69D-2AE3-4EA1-CAC8C66EDD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3272909"/>
              </p:ext>
            </p:extLst>
          </p:nvPr>
        </p:nvGraphicFramePr>
        <p:xfrm>
          <a:off x="677335" y="609600"/>
          <a:ext cx="10017560" cy="63676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57887">
                  <a:extLst>
                    <a:ext uri="{9D8B030D-6E8A-4147-A177-3AD203B41FA5}">
                      <a16:colId xmlns:a16="http://schemas.microsoft.com/office/drawing/2014/main" xmlns="" val="1549667418"/>
                    </a:ext>
                  </a:extLst>
                </a:gridCol>
                <a:gridCol w="2319891">
                  <a:extLst>
                    <a:ext uri="{9D8B030D-6E8A-4147-A177-3AD203B41FA5}">
                      <a16:colId xmlns:a16="http://schemas.microsoft.com/office/drawing/2014/main" xmlns="" val="1974962945"/>
                    </a:ext>
                  </a:extLst>
                </a:gridCol>
                <a:gridCol w="2319891">
                  <a:extLst>
                    <a:ext uri="{9D8B030D-6E8A-4147-A177-3AD203B41FA5}">
                      <a16:colId xmlns:a16="http://schemas.microsoft.com/office/drawing/2014/main" xmlns="" val="637612142"/>
                    </a:ext>
                  </a:extLst>
                </a:gridCol>
                <a:gridCol w="2319891">
                  <a:extLst>
                    <a:ext uri="{9D8B030D-6E8A-4147-A177-3AD203B41FA5}">
                      <a16:colId xmlns:a16="http://schemas.microsoft.com/office/drawing/2014/main" xmlns="" val="2741887238"/>
                    </a:ext>
                  </a:extLst>
                </a:gridCol>
              </a:tblGrid>
              <a:tr h="231648"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effectLst/>
                        </a:rPr>
                        <a:t>Rodzaj usługi-kosztów</a:t>
                      </a:r>
                      <a:endParaRPr lang="pl-PL" sz="14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42720" marR="4272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effectLst/>
                        </a:rPr>
                        <a:t>Koszt</a:t>
                      </a:r>
                      <a:endParaRPr lang="pl-PL" sz="14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42720" marR="4272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89917242"/>
                  </a:ext>
                </a:extLst>
              </a:tr>
              <a:tr h="23164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effectLst/>
                        </a:rPr>
                        <a:t>2022</a:t>
                      </a:r>
                      <a:endParaRPr lang="pl-PL" sz="14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effectLst/>
                        </a:rPr>
                        <a:t>2023</a:t>
                      </a:r>
                      <a:endParaRPr lang="pl-PL" sz="14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42720" marR="42720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</a:rPr>
                        <a:t>2024</a:t>
                      </a:r>
                      <a:endParaRPr lang="pl-PL" sz="140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42720" marR="42720" marT="0" marB="0" anchor="b"/>
                </a:tc>
                <a:extLst>
                  <a:ext uri="{0D108BD9-81ED-4DB2-BD59-A6C34878D82A}">
                    <a16:rowId xmlns:a16="http://schemas.microsoft.com/office/drawing/2014/main" xmlns="" val="110327997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effectLst/>
                        </a:rPr>
                        <a:t>Dochody przypisane z tytułu opłaty za gospodarowanie odpadami komunalnymi</a:t>
                      </a:r>
                      <a:endParaRPr lang="pl-PL" sz="14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effectLst/>
                        </a:rPr>
                        <a:t>5 352 295,49 zł</a:t>
                      </a:r>
                      <a:endParaRPr lang="pl-PL" sz="14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effectLst/>
                        </a:rPr>
                        <a:t>5 671 051,00 zł</a:t>
                      </a:r>
                      <a:endParaRPr lang="pl-PL" sz="14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effectLst/>
                        </a:rPr>
                        <a:t>6 036 756,82 zł</a:t>
                      </a:r>
                      <a:endParaRPr lang="pl-PL" sz="14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42720" marR="42720" marT="0" marB="0" anchor="ctr"/>
                </a:tc>
                <a:extLst>
                  <a:ext uri="{0D108BD9-81ED-4DB2-BD59-A6C34878D82A}">
                    <a16:rowId xmlns:a16="http://schemas.microsoft.com/office/drawing/2014/main" xmlns="" val="2889797079"/>
                  </a:ext>
                </a:extLst>
              </a:tr>
              <a:tr h="162693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effectLst/>
                        </a:rPr>
                        <a:t>Odbiór i transport zmieszanych odpadów komunalnych oraz odbiór, transport i zagospodarowanie odpadów ulegających biodegradacji oraz odpadów komunalnych zbieranych w sposób selektywny</a:t>
                      </a:r>
                      <a:endParaRPr lang="pl-PL" sz="14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effectLst/>
                        </a:rPr>
                        <a:t>3 081 515,49 zł</a:t>
                      </a:r>
                      <a:endParaRPr lang="pl-PL" sz="14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</a:rPr>
                        <a:t>3 222 191,20 zł</a:t>
                      </a:r>
                      <a:endParaRPr lang="pl-PL" sz="140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effectLst/>
                        </a:rPr>
                        <a:t>3 270 843,70 zł</a:t>
                      </a:r>
                      <a:endParaRPr lang="pl-PL" sz="14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42720" marR="42720" marT="0" marB="0" anchor="ctr"/>
                </a:tc>
                <a:extLst>
                  <a:ext uri="{0D108BD9-81ED-4DB2-BD59-A6C34878D82A}">
                    <a16:rowId xmlns:a16="http://schemas.microsoft.com/office/drawing/2014/main" xmlns="" val="2873989001"/>
                  </a:ext>
                </a:extLst>
              </a:tr>
              <a:tr h="54231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effectLst/>
                        </a:rPr>
                        <a:t>Zagospodarowanie zmieszanych odpadów komunalnych</a:t>
                      </a:r>
                      <a:endParaRPr lang="pl-PL" sz="14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effectLst/>
                        </a:rPr>
                        <a:t>756 178,40 zł</a:t>
                      </a:r>
                      <a:endParaRPr lang="pl-PL" sz="14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effectLst/>
                        </a:rPr>
                        <a:t>357 073,20 zł</a:t>
                      </a:r>
                      <a:endParaRPr lang="pl-PL" sz="14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effectLst/>
                        </a:rPr>
                        <a:t>556 242,40 zł</a:t>
                      </a:r>
                      <a:endParaRPr lang="pl-PL" sz="14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42720" marR="42720" marT="0" marB="0" anchor="ctr"/>
                </a:tc>
                <a:extLst>
                  <a:ext uri="{0D108BD9-81ED-4DB2-BD59-A6C34878D82A}">
                    <a16:rowId xmlns:a16="http://schemas.microsoft.com/office/drawing/2014/main" xmlns="" val="3298317916"/>
                  </a:ext>
                </a:extLst>
              </a:tr>
              <a:tr h="18077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</a:rPr>
                        <a:t>Prowadzenie PSZOK </a:t>
                      </a:r>
                      <a:endParaRPr lang="pl-PL" sz="140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effectLst/>
                        </a:rPr>
                        <a:t>204 511,95 zł</a:t>
                      </a:r>
                      <a:endParaRPr lang="pl-PL" sz="14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</a:rPr>
                        <a:t>439 899,18 zł</a:t>
                      </a:r>
                      <a:endParaRPr lang="pl-PL" sz="140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effectLst/>
                        </a:rPr>
                        <a:t>489 504,36 zł</a:t>
                      </a:r>
                      <a:endParaRPr lang="pl-PL" sz="14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42720" marR="42720" marT="0" marB="0" anchor="ctr"/>
                </a:tc>
                <a:extLst>
                  <a:ext uri="{0D108BD9-81ED-4DB2-BD59-A6C34878D82A}">
                    <a16:rowId xmlns:a16="http://schemas.microsoft.com/office/drawing/2014/main" xmlns="" val="2143537583"/>
                  </a:ext>
                </a:extLst>
              </a:tr>
              <a:tr h="69976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effectLst/>
                        </a:rPr>
                        <a:t>Prowadzenie punktów odbioru przeterminowanych leków z aptek</a:t>
                      </a:r>
                      <a:endParaRPr lang="pl-PL" sz="14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effectLst/>
                        </a:rPr>
                        <a:t>2 832,84 zł</a:t>
                      </a:r>
                      <a:endParaRPr lang="pl-PL" sz="14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effectLst/>
                        </a:rPr>
                        <a:t>2 544,48 zł</a:t>
                      </a:r>
                      <a:endParaRPr lang="pl-PL" sz="14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</a:rPr>
                        <a:t>2 544,48 zł</a:t>
                      </a:r>
                      <a:endParaRPr lang="pl-PL" sz="140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42720" marR="42720" marT="0" marB="0" anchor="ctr"/>
                </a:tc>
                <a:extLst>
                  <a:ext uri="{0D108BD9-81ED-4DB2-BD59-A6C34878D82A}">
                    <a16:rowId xmlns:a16="http://schemas.microsoft.com/office/drawing/2014/main" xmlns="" val="3500498137"/>
                  </a:ext>
                </a:extLst>
              </a:tr>
              <a:tr h="54231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effectLst/>
                        </a:rPr>
                        <a:t>Organizacja zbiórki ZSEE/innych odpadów/dzikie wysypiska</a:t>
                      </a:r>
                      <a:endParaRPr lang="pl-PL" sz="14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effectLst/>
                        </a:rPr>
                        <a:t>634,12 zł</a:t>
                      </a:r>
                      <a:endParaRPr lang="pl-PL" sz="14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effectLst/>
                        </a:rPr>
                        <a:t>295,47 zł</a:t>
                      </a:r>
                      <a:endParaRPr lang="pl-PL" sz="14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</a:rPr>
                        <a:t>5 310,70 zł</a:t>
                      </a:r>
                      <a:endParaRPr lang="pl-PL" sz="140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42720" marR="42720" marT="0" marB="0" anchor="ctr"/>
                </a:tc>
                <a:extLst>
                  <a:ext uri="{0D108BD9-81ED-4DB2-BD59-A6C34878D82A}">
                    <a16:rowId xmlns:a16="http://schemas.microsoft.com/office/drawing/2014/main" xmlns="" val="1727962635"/>
                  </a:ext>
                </a:extLst>
              </a:tr>
              <a:tr h="36154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effectLst/>
                        </a:rPr>
                        <a:t>Obsługa administracyjna systemu</a:t>
                      </a:r>
                      <a:endParaRPr lang="pl-PL" sz="14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effectLst/>
                        </a:rPr>
                        <a:t>243 553,62 zł</a:t>
                      </a:r>
                      <a:endParaRPr lang="pl-PL" sz="14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effectLst/>
                        </a:rPr>
                        <a:t>266 647,64 zł</a:t>
                      </a:r>
                      <a:endParaRPr lang="pl-PL" sz="14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>
                          <a:effectLst/>
                        </a:rPr>
                        <a:t>262 251,84 zł</a:t>
                      </a:r>
                      <a:endParaRPr lang="pl-PL" sz="140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42720" marR="42720" marT="0" marB="0" anchor="ctr"/>
                </a:tc>
                <a:extLst>
                  <a:ext uri="{0D108BD9-81ED-4DB2-BD59-A6C34878D82A}">
                    <a16:rowId xmlns:a16="http://schemas.microsoft.com/office/drawing/2014/main" xmlns="" val="3626432051"/>
                  </a:ext>
                </a:extLst>
              </a:tr>
              <a:tr h="72308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effectLst/>
                        </a:rPr>
                        <a:t>Edukacja ekologiczna w zakresie prawidłowego postępowania           z odpadami komunalnymi</a:t>
                      </a:r>
                      <a:endParaRPr lang="pl-PL" sz="14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effectLst/>
                        </a:rPr>
                        <a:t>1 533,50 zł</a:t>
                      </a:r>
                      <a:endParaRPr lang="pl-PL" sz="14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effectLst/>
                        </a:rPr>
                        <a:t>1 436,28 zł</a:t>
                      </a:r>
                      <a:endParaRPr lang="pl-PL" sz="14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effectLst/>
                        </a:rPr>
                        <a:t>29 961,68 zł</a:t>
                      </a:r>
                      <a:endParaRPr lang="pl-PL" sz="14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42720" marR="42720" marT="0" marB="0" anchor="ctr"/>
                </a:tc>
                <a:extLst>
                  <a:ext uri="{0D108BD9-81ED-4DB2-BD59-A6C34878D82A}">
                    <a16:rowId xmlns:a16="http://schemas.microsoft.com/office/drawing/2014/main" xmlns="" val="2953426807"/>
                  </a:ext>
                </a:extLst>
              </a:tr>
              <a:tr h="55498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effectLst/>
                        </a:rPr>
                        <a:t>ZM GOAP</a:t>
                      </a:r>
                      <a:endParaRPr lang="pl-PL" sz="14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1400" dirty="0">
                          <a:effectLst/>
                        </a:rPr>
                        <a:t>301 830,15 zł</a:t>
                      </a:r>
                      <a:endParaRPr lang="pl-PL" sz="14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endParaRPr lang="pl-PL" sz="1400"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42720" marR="42720" marT="0" marB="0" anchor="ctr"/>
                </a:tc>
                <a:tc>
                  <a:txBody>
                    <a:bodyPr/>
                    <a:lstStyle/>
                    <a:p>
                      <a:endParaRPr lang="pl-PL" sz="1400" dirty="0"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42720" marR="42720" marT="0" marB="0" anchor="ctr"/>
                </a:tc>
                <a:extLst>
                  <a:ext uri="{0D108BD9-81ED-4DB2-BD59-A6C34878D82A}">
                    <a16:rowId xmlns:a16="http://schemas.microsoft.com/office/drawing/2014/main" xmlns="" val="26873955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4330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3" y="609599"/>
            <a:ext cx="10614643" cy="1443487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Upomnienia</a:t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3088CBF1-7CCA-3957-1644-260A4BAE0F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7626109"/>
              </p:ext>
            </p:extLst>
          </p:nvPr>
        </p:nvGraphicFramePr>
        <p:xfrm>
          <a:off x="900024" y="1748118"/>
          <a:ext cx="10180352" cy="30567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4336">
                  <a:extLst>
                    <a:ext uri="{9D8B030D-6E8A-4147-A177-3AD203B41FA5}">
                      <a16:colId xmlns:a16="http://schemas.microsoft.com/office/drawing/2014/main" xmlns="" val="2289628793"/>
                    </a:ext>
                  </a:extLst>
                </a:gridCol>
                <a:gridCol w="1454336">
                  <a:extLst>
                    <a:ext uri="{9D8B030D-6E8A-4147-A177-3AD203B41FA5}">
                      <a16:colId xmlns:a16="http://schemas.microsoft.com/office/drawing/2014/main" xmlns="" val="431584345"/>
                    </a:ext>
                  </a:extLst>
                </a:gridCol>
                <a:gridCol w="1454336">
                  <a:extLst>
                    <a:ext uri="{9D8B030D-6E8A-4147-A177-3AD203B41FA5}">
                      <a16:colId xmlns:a16="http://schemas.microsoft.com/office/drawing/2014/main" xmlns="" val="3959654849"/>
                    </a:ext>
                  </a:extLst>
                </a:gridCol>
                <a:gridCol w="1454336">
                  <a:extLst>
                    <a:ext uri="{9D8B030D-6E8A-4147-A177-3AD203B41FA5}">
                      <a16:colId xmlns:a16="http://schemas.microsoft.com/office/drawing/2014/main" xmlns="" val="2571867569"/>
                    </a:ext>
                  </a:extLst>
                </a:gridCol>
                <a:gridCol w="1454336">
                  <a:extLst>
                    <a:ext uri="{9D8B030D-6E8A-4147-A177-3AD203B41FA5}">
                      <a16:colId xmlns:a16="http://schemas.microsoft.com/office/drawing/2014/main" xmlns="" val="3844182444"/>
                    </a:ext>
                  </a:extLst>
                </a:gridCol>
                <a:gridCol w="1454336">
                  <a:extLst>
                    <a:ext uri="{9D8B030D-6E8A-4147-A177-3AD203B41FA5}">
                      <a16:colId xmlns:a16="http://schemas.microsoft.com/office/drawing/2014/main" xmlns="" val="3008441757"/>
                    </a:ext>
                  </a:extLst>
                </a:gridCol>
                <a:gridCol w="1454336">
                  <a:extLst>
                    <a:ext uri="{9D8B030D-6E8A-4147-A177-3AD203B41FA5}">
                      <a16:colId xmlns:a16="http://schemas.microsoft.com/office/drawing/2014/main" xmlns="" val="681397401"/>
                    </a:ext>
                  </a:extLst>
                </a:gridCol>
              </a:tblGrid>
              <a:tr h="1126188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Rok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Liczba upomnień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Kwota zaległości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Koszty upomnień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Odsetki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Razem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Zapłacone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60167377"/>
                  </a:ext>
                </a:extLst>
              </a:tr>
              <a:tr h="643536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79 343,25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2 432,00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179,00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81 954,24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58 762,00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21508077"/>
                  </a:ext>
                </a:extLst>
              </a:tr>
              <a:tr h="643536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403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194 795,30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5 968,00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1 513,00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202 276,30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138 774,83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56578875"/>
                  </a:ext>
                </a:extLst>
              </a:tr>
              <a:tr h="643536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100 253,95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1 904,00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3 305,00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105 462,95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72 226,89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89476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7161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Edukacja ekologiczna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>
                <a:hlinkClick r:id="rId2"/>
              </a:rPr>
              <a:t>www.kleszczewo.pl</a:t>
            </a:r>
            <a:endParaRPr lang="pl-PL" dirty="0"/>
          </a:p>
          <a:p>
            <a:r>
              <a:rPr lang="pl-PL" dirty="0"/>
              <a:t>Samorząd</a:t>
            </a:r>
          </a:p>
          <a:p>
            <a:r>
              <a:rPr lang="pl-PL" dirty="0"/>
              <a:t>Sprzątanie lasu</a:t>
            </a:r>
          </a:p>
          <a:p>
            <a:r>
              <a:rPr lang="pl-PL" dirty="0"/>
              <a:t>Dni UE na terenie ZK w Kleszczewie</a:t>
            </a:r>
          </a:p>
          <a:p>
            <a:r>
              <a:rPr lang="pl-PL" dirty="0"/>
              <a:t>Dni Gminy – wymiana elektrośmieci na rośliny</a:t>
            </a:r>
          </a:p>
          <a:p>
            <a:r>
              <a:rPr lang="pl-PL" dirty="0"/>
              <a:t>Akcja edukacyjna w przedszkolu</a:t>
            </a:r>
          </a:p>
          <a:p>
            <a:pPr marL="0" indent="0">
              <a:buNone/>
            </a:pPr>
            <a:r>
              <a:rPr lang="pl-PL" dirty="0"/>
              <a:t>„ZOSTAŃ POŁAWIACZEM ODPADÓW”</a:t>
            </a:r>
          </a:p>
          <a:p>
            <a:r>
              <a:rPr lang="pl-PL" dirty="0"/>
              <a:t>Projekt „ELEKTRYCZNE ŚMIECI”</a:t>
            </a:r>
          </a:p>
          <a:p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4345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Zakładka GOSPODARKA ODPADAMI</a:t>
            </a:r>
            <a:br>
              <a:rPr lang="pl-PL" dirty="0"/>
            </a:br>
            <a:r>
              <a:rPr lang="pl-PL" dirty="0"/>
              <a:t>na www.kleszczewo.pl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5480AC47-FA63-E10E-5167-DC5752EB67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42677" y="4096543"/>
            <a:ext cx="66684" cy="9526"/>
          </a:xfr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4203567B-A2BF-9B89-2D22-A58D2D054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745" y="2097741"/>
            <a:ext cx="7554257" cy="424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776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Wyszukiwarka 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xmlns="" id="{4C540D4A-B7A5-4D73-8F9A-F77ABF9DF1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05" t="5063" r="-205" b="5510"/>
          <a:stretch/>
        </p:blipFill>
        <p:spPr>
          <a:xfrm>
            <a:off x="1525853" y="1461246"/>
            <a:ext cx="9178006" cy="4616825"/>
          </a:xfrm>
        </p:spPr>
      </p:pic>
    </p:spTree>
    <p:extLst>
      <p:ext uri="{BB962C8B-B14F-4D97-AF65-F5344CB8AC3E}">
        <p14:creationId xmlns:p14="http://schemas.microsoft.com/office/powerpoint/2010/main" val="308927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0041374-8F3A-0009-E281-475B7EA67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0F8637F2-2690-EC39-BD75-A4757F025B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107" y="343388"/>
            <a:ext cx="8915408" cy="5905012"/>
          </a:xfrm>
        </p:spPr>
      </p:pic>
    </p:spTree>
    <p:extLst>
      <p:ext uri="{BB962C8B-B14F-4D97-AF65-F5344CB8AC3E}">
        <p14:creationId xmlns:p14="http://schemas.microsoft.com/office/powerpoint/2010/main" val="20251613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95C579D-B135-67B3-27ED-7B6213FC9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3A89AC3-7A84-CAB4-EE78-10499511CA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8C41D6AE-FB9C-2C23-E999-70F4F16339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76" y="545811"/>
            <a:ext cx="9108142" cy="603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0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85E8AAF-E742-78AF-3999-13B166F2E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9C038064-A4FF-FC4A-8FC2-1F8F6366B2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365" y="471299"/>
            <a:ext cx="9188822" cy="6086104"/>
          </a:xfrm>
        </p:spPr>
      </p:pic>
    </p:spTree>
    <p:extLst>
      <p:ext uri="{BB962C8B-B14F-4D97-AF65-F5344CB8AC3E}">
        <p14:creationId xmlns:p14="http://schemas.microsoft.com/office/powerpoint/2010/main" val="2096246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261257"/>
            <a:ext cx="8596668" cy="1669143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Przetarg na odbiór, transport </a:t>
            </a:r>
            <a:br>
              <a:rPr lang="pl-PL" dirty="0"/>
            </a:br>
            <a:r>
              <a:rPr lang="pl-PL" dirty="0"/>
              <a:t>i zagospodarowanie odpadów komunalnych </a:t>
            </a:r>
            <a:br>
              <a:rPr lang="pl-PL" dirty="0"/>
            </a:br>
            <a:r>
              <a:rPr lang="pl-PL" dirty="0"/>
              <a:t>z terenu Gminy Kleszczewo</a:t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endParaRPr lang="pl-PL" sz="27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l-PL" dirty="0"/>
          </a:p>
          <a:p>
            <a:r>
              <a:rPr lang="pl-PL" dirty="0"/>
              <a:t>Umowa nr 271/5/2023 zawarta 29.05.2023 r.</a:t>
            </a:r>
          </a:p>
          <a:p>
            <a:r>
              <a:rPr lang="pl-PL" dirty="0"/>
              <a:t>Wykonawca – </a:t>
            </a:r>
            <a:r>
              <a:rPr lang="pl-PL" dirty="0" err="1"/>
              <a:t>PreZero</a:t>
            </a:r>
            <a:r>
              <a:rPr lang="pl-PL" dirty="0"/>
              <a:t> Dolny Śląsk Sp. z o.o., podwykonawca – PUK A. Zys</a:t>
            </a:r>
          </a:p>
          <a:p>
            <a:r>
              <a:rPr lang="pl-PL" dirty="0"/>
              <a:t>Okres 24 miesięcy (prawo opcji – 6 miesięcy)</a:t>
            </a:r>
          </a:p>
          <a:p>
            <a:r>
              <a:rPr lang="pl-PL" dirty="0"/>
              <a:t>Wartość 7 480 728 zł </a:t>
            </a:r>
          </a:p>
          <a:p>
            <a:r>
              <a:rPr lang="pl-PL" dirty="0"/>
              <a:t>Obecnie trwa nowa procedura przetargowa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746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6B044C4-4CB2-370B-5471-CF6C67AD6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35ABA724-B3CA-84DF-B52D-F47561809D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630" y="455984"/>
            <a:ext cx="9016111" cy="597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013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23EB74E-343D-60F1-B989-FBFC380A0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840EA7D2-BFBC-F8AA-A8A8-D554F5547D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72" y="224118"/>
            <a:ext cx="9582741" cy="6347011"/>
          </a:xfrm>
        </p:spPr>
      </p:pic>
    </p:spTree>
    <p:extLst>
      <p:ext uri="{BB962C8B-B14F-4D97-AF65-F5344CB8AC3E}">
        <p14:creationId xmlns:p14="http://schemas.microsoft.com/office/powerpoint/2010/main" val="35240247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FDE6F5C-FA2D-5B0D-0C9D-C6963603A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8F672087-DAD7-DA46-E454-23CDEF9566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915" y="2160588"/>
            <a:ext cx="5860208" cy="3881437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18CC7D68-24C1-35EF-7A6D-E571E01C9E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83" y="329540"/>
            <a:ext cx="9856694" cy="652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514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42700E4-8296-7413-64B7-57D735091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3FBA5673-8E8F-FE07-4D10-D168C9D721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659" y="739316"/>
            <a:ext cx="8317636" cy="5509084"/>
          </a:xfrm>
        </p:spPr>
      </p:pic>
    </p:spTree>
    <p:extLst>
      <p:ext uri="{BB962C8B-B14F-4D97-AF65-F5344CB8AC3E}">
        <p14:creationId xmlns:p14="http://schemas.microsoft.com/office/powerpoint/2010/main" val="26840413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0277029-AA9B-A33B-6704-3876F563C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09717821-AE8B-0635-F63C-90A941B9E3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582" y="242455"/>
            <a:ext cx="8605571" cy="6454179"/>
          </a:xfrm>
        </p:spPr>
      </p:pic>
    </p:spTree>
    <p:extLst>
      <p:ext uri="{BB962C8B-B14F-4D97-AF65-F5344CB8AC3E}">
        <p14:creationId xmlns:p14="http://schemas.microsoft.com/office/powerpoint/2010/main" val="24225441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3A5FD70-5E8C-1B67-2CAA-EA033E012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B65B8F43-6FFF-08E6-153D-74DF75B2D7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394" y="2160588"/>
            <a:ext cx="5175249" cy="3881437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3956F7FC-2A36-71D5-237F-A869068654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47" y="357765"/>
            <a:ext cx="8189959" cy="614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378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AB87B33-4EA3-F2AA-CAED-725490A31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7816E12E-6E22-5B58-6E7D-FD67FBFA4B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360829"/>
            <a:ext cx="8507505" cy="6380629"/>
          </a:xfrm>
          <a:prstGeom prst="rect">
            <a:avLst/>
          </a:prstGeom>
        </p:spPr>
      </p:pic>
      <p:sp>
        <p:nvSpPr>
          <p:cNvPr id="11" name="Symbol zastępczy zawartości 10">
            <a:extLst>
              <a:ext uri="{FF2B5EF4-FFF2-40B4-BE49-F238E27FC236}">
                <a16:creationId xmlns:a16="http://schemas.microsoft.com/office/drawing/2014/main" xmlns="" id="{304D96AB-11A3-787F-BA06-471D04574D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159175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DE2B25F-FDD7-D28D-B94E-CFEF5584A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7806911A-31AC-C793-AFBF-91FEA4047D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860" y="417267"/>
            <a:ext cx="8328212" cy="6246159"/>
          </a:xfrm>
        </p:spPr>
      </p:pic>
    </p:spTree>
    <p:extLst>
      <p:ext uri="{BB962C8B-B14F-4D97-AF65-F5344CB8AC3E}">
        <p14:creationId xmlns:p14="http://schemas.microsoft.com/office/powerpoint/2010/main" val="30631347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0952774-4EF0-F370-DC84-A7647D0B2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FB97BB94-B689-2B7A-B52B-A26218373B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300" y="302967"/>
            <a:ext cx="8453172" cy="6339879"/>
          </a:xfrm>
        </p:spPr>
      </p:pic>
    </p:spTree>
    <p:extLst>
      <p:ext uri="{BB962C8B-B14F-4D97-AF65-F5344CB8AC3E}">
        <p14:creationId xmlns:p14="http://schemas.microsoft.com/office/powerpoint/2010/main" val="42531188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885081D-0BDE-4AA5-6EAB-039830A10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17902545-2B8F-B56B-72B8-8D9701110A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27" y="403820"/>
            <a:ext cx="8199173" cy="6149380"/>
          </a:xfrm>
        </p:spPr>
      </p:pic>
    </p:spTree>
    <p:extLst>
      <p:ext uri="{BB962C8B-B14F-4D97-AF65-F5344CB8AC3E}">
        <p14:creationId xmlns:p14="http://schemas.microsoft.com/office/powerpoint/2010/main" val="1308402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3" y="261257"/>
            <a:ext cx="8596668" cy="1669143"/>
          </a:xfrm>
        </p:spPr>
        <p:txBody>
          <a:bodyPr>
            <a:normAutofit/>
          </a:bodyPr>
          <a:lstStyle/>
          <a:p>
            <a:pPr algn="ctr"/>
            <a:r>
              <a:rPr lang="pl-PL" dirty="0"/>
              <a:t>Realizacja usług dodatkowych</a:t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endParaRPr lang="pl-PL" sz="27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3" y="2160589"/>
            <a:ext cx="9607489" cy="3880773"/>
          </a:xfrm>
        </p:spPr>
        <p:txBody>
          <a:bodyPr>
            <a:normAutofit/>
          </a:bodyPr>
          <a:lstStyle/>
          <a:p>
            <a:pPr algn="just"/>
            <a:r>
              <a:rPr lang="pl-PL" dirty="0"/>
              <a:t>Dodatkowe zlecenie </a:t>
            </a:r>
            <a:r>
              <a:rPr lang="pl-PL" dirty="0" smtClean="0"/>
              <a:t>PUK A. </a:t>
            </a:r>
            <a:r>
              <a:rPr lang="pl-PL" smtClean="0"/>
              <a:t>Zys </a:t>
            </a:r>
            <a:r>
              <a:rPr lang="pl-PL" dirty="0"/>
              <a:t>odbiór choinek (01.02.2024 r.)</a:t>
            </a:r>
          </a:p>
          <a:p>
            <a:pPr algn="just"/>
            <a:r>
              <a:rPr lang="pl-PL" dirty="0"/>
              <a:t>Odbiór przeterminowanych leków z aptek – ZUK Mosina</a:t>
            </a:r>
          </a:p>
          <a:p>
            <a:pPr algn="just"/>
            <a:r>
              <a:rPr lang="pl-PL" dirty="0"/>
              <a:t>PSZOK – porozumienie z Gminą Swarzędz</a:t>
            </a:r>
          </a:p>
          <a:p>
            <a:pPr algn="just"/>
            <a:r>
              <a:rPr lang="pl-PL" dirty="0"/>
              <a:t>Dodatkowa zbiórka </a:t>
            </a:r>
            <a:r>
              <a:rPr lang="pl-PL" dirty="0" err="1"/>
              <a:t>wielkogabarytów</a:t>
            </a:r>
            <a:r>
              <a:rPr lang="pl-PL" dirty="0"/>
              <a:t> na terenie Oczyszczalni ścieków w Nagradowicach</a:t>
            </a:r>
          </a:p>
          <a:p>
            <a:pPr algn="just"/>
            <a:r>
              <a:rPr lang="pl-PL" dirty="0"/>
              <a:t>Kontynuacja projektu „Elektryczne śmieci” - MB Recycling                                    </a:t>
            </a:r>
            <a:br>
              <a:rPr lang="pl-PL" dirty="0"/>
            </a:br>
            <a:r>
              <a:rPr lang="pl-PL" dirty="0"/>
              <a:t>z siedzibą w Kielcach przy ul. B. Głowackiego 4A lok. 15 (tzw. czerwony pojemnik ustawiony na parkingu w Tulcach przy ul. Poznańskiej na małogabarytowy zużyty sprzęt elektryczny i elektroniczny oraz baterie i akumulatory)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8158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ABEAAE6-D278-B7BB-6CDA-D2756D774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1D0CBE24-B6CC-467B-7A5E-C4D98C215D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27" y="403820"/>
            <a:ext cx="8199173" cy="6149380"/>
          </a:xfrm>
        </p:spPr>
      </p:pic>
    </p:spTree>
    <p:extLst>
      <p:ext uri="{BB962C8B-B14F-4D97-AF65-F5344CB8AC3E}">
        <p14:creationId xmlns:p14="http://schemas.microsoft.com/office/powerpoint/2010/main" val="21018314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AAD1906-A610-7B8F-4D63-CDC099B6F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B27C560-AFC5-242A-2418-98B0395BD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CF26E0C5-8BB0-00E2-6F72-BC580A91EF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044" y="1631576"/>
            <a:ext cx="6203209" cy="3881437"/>
          </a:xfrm>
        </p:spPr>
      </p:pic>
    </p:spTree>
    <p:extLst>
      <p:ext uri="{BB962C8B-B14F-4D97-AF65-F5344CB8AC3E}">
        <p14:creationId xmlns:p14="http://schemas.microsoft.com/office/powerpoint/2010/main" val="42655449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Zgłoszenia 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1380227"/>
            <a:ext cx="8596668" cy="4661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 </a:t>
            </a:r>
          </a:p>
          <a:p>
            <a:pPr marL="0" indent="0">
              <a:buNone/>
            </a:pPr>
            <a:endParaRPr lang="pl-PL" dirty="0"/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xmlns="" id="{5D02A142-ED34-C193-3069-BDCA0771DF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559931"/>
              </p:ext>
            </p:extLst>
          </p:nvPr>
        </p:nvGraphicFramePr>
        <p:xfrm>
          <a:off x="932329" y="1930399"/>
          <a:ext cx="9439836" cy="4407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6612">
                  <a:extLst>
                    <a:ext uri="{9D8B030D-6E8A-4147-A177-3AD203B41FA5}">
                      <a16:colId xmlns:a16="http://schemas.microsoft.com/office/drawing/2014/main" xmlns="" val="2681361512"/>
                    </a:ext>
                  </a:extLst>
                </a:gridCol>
                <a:gridCol w="3146612">
                  <a:extLst>
                    <a:ext uri="{9D8B030D-6E8A-4147-A177-3AD203B41FA5}">
                      <a16:colId xmlns:a16="http://schemas.microsoft.com/office/drawing/2014/main" xmlns="" val="196970079"/>
                    </a:ext>
                  </a:extLst>
                </a:gridCol>
                <a:gridCol w="3146612">
                  <a:extLst>
                    <a:ext uri="{9D8B030D-6E8A-4147-A177-3AD203B41FA5}">
                      <a16:colId xmlns:a16="http://schemas.microsoft.com/office/drawing/2014/main" xmlns="" val="2815111179"/>
                    </a:ext>
                  </a:extLst>
                </a:gridCol>
              </a:tblGrid>
              <a:tr h="1101912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Rok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Zgłoszenia dot. braku odbioru odpadów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Wszystkie zgłoszenia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32902551"/>
                  </a:ext>
                </a:extLst>
              </a:tr>
              <a:tr h="1101912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469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39067581"/>
                  </a:ext>
                </a:extLst>
              </a:tr>
              <a:tr h="1101912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85631912"/>
                  </a:ext>
                </a:extLst>
              </a:tr>
              <a:tr h="1101912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132734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92334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57"/>
          <a:stretch/>
        </p:blipFill>
        <p:spPr>
          <a:xfrm>
            <a:off x="7763473" y="230653"/>
            <a:ext cx="4120238" cy="5646040"/>
          </a:xfr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97"/>
          <a:stretch/>
        </p:blipFill>
        <p:spPr>
          <a:xfrm>
            <a:off x="278781" y="230653"/>
            <a:ext cx="3095035" cy="4073718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2" t="21515" b="42063"/>
          <a:stretch/>
        </p:blipFill>
        <p:spPr>
          <a:xfrm>
            <a:off x="2834634" y="2560126"/>
            <a:ext cx="4928839" cy="424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4268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"/>
          <a:stretch/>
        </p:blipFill>
        <p:spPr>
          <a:xfrm>
            <a:off x="557561" y="609600"/>
            <a:ext cx="11317018" cy="5679688"/>
          </a:xfrm>
        </p:spPr>
      </p:pic>
    </p:spTree>
    <p:extLst>
      <p:ext uri="{BB962C8B-B14F-4D97-AF65-F5344CB8AC3E}">
        <p14:creationId xmlns:p14="http://schemas.microsoft.com/office/powerpoint/2010/main" val="33898165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34" y="959006"/>
            <a:ext cx="11146677" cy="5475248"/>
          </a:xfrm>
        </p:spPr>
      </p:pic>
    </p:spTree>
    <p:extLst>
      <p:ext uri="{BB962C8B-B14F-4D97-AF65-F5344CB8AC3E}">
        <p14:creationId xmlns:p14="http://schemas.microsoft.com/office/powerpoint/2010/main" val="16909452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361" y="319669"/>
            <a:ext cx="11488299" cy="5802048"/>
          </a:xfrm>
        </p:spPr>
      </p:pic>
    </p:spTree>
    <p:extLst>
      <p:ext uri="{BB962C8B-B14F-4D97-AF65-F5344CB8AC3E}">
        <p14:creationId xmlns:p14="http://schemas.microsoft.com/office/powerpoint/2010/main" val="674667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78782"/>
            <a:ext cx="10698007" cy="5643500"/>
          </a:xfrm>
        </p:spPr>
      </p:pic>
    </p:spTree>
    <p:extLst>
      <p:ext uri="{BB962C8B-B14F-4D97-AF65-F5344CB8AC3E}">
        <p14:creationId xmlns:p14="http://schemas.microsoft.com/office/powerpoint/2010/main" val="3480187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/>
          <a:stretch/>
        </p:blipFill>
        <p:spPr>
          <a:xfrm>
            <a:off x="769434" y="446050"/>
            <a:ext cx="10970375" cy="547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5139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364"/>
            <a:ext cx="12192000" cy="631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47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Liczba mieszkańców objęta systemem gospodarki odpadami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8483486"/>
              </p:ext>
            </p:extLst>
          </p:nvPr>
        </p:nvGraphicFramePr>
        <p:xfrm>
          <a:off x="709209" y="1810871"/>
          <a:ext cx="9398320" cy="29135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248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151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9336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7155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09336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089797">
                <a:tc>
                  <a:txBody>
                    <a:bodyPr/>
                    <a:lstStyle/>
                    <a:p>
                      <a:pPr algn="just" fontAlgn="ctr"/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/>
                </a:tc>
                <a:tc>
                  <a:txBody>
                    <a:bodyPr/>
                    <a:lstStyle/>
                    <a:p>
                      <a:pPr algn="just" fontAlgn="ctr"/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/>
                </a:tc>
                <a:tc>
                  <a:txBody>
                    <a:bodyPr/>
                    <a:lstStyle/>
                    <a:p>
                      <a:pPr algn="just" fontAlgn="ctr"/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/>
                </a:tc>
                <a:tc>
                  <a:txBody>
                    <a:bodyPr/>
                    <a:lstStyle/>
                    <a:p>
                      <a:pPr algn="just" fontAlgn="ctr"/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/>
                </a:tc>
                <a:tc>
                  <a:txBody>
                    <a:bodyPr/>
                    <a:lstStyle/>
                    <a:p>
                      <a:pPr algn="just" fontAlgn="ctr"/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09332">
                <a:tc>
                  <a:txBody>
                    <a:bodyPr/>
                    <a:lstStyle/>
                    <a:p>
                      <a:pPr algn="just" fontAlgn="ctr"/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90" marR="5490" marT="5490" marB="0" anchor="ctr"/>
                </a:tc>
                <a:tc>
                  <a:txBody>
                    <a:bodyPr/>
                    <a:lstStyle/>
                    <a:p>
                      <a:pPr algn="just" fontAlgn="ctr"/>
                      <a:endParaRPr lang="pl-PL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490" marR="5490" marT="54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490" marR="5490" marT="54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490" marR="5490" marT="54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490" marR="5490" marT="549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just" fontAlgn="ctr"/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90" marR="5490" marT="549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90" marR="5490" marT="54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90" marR="5490" marT="54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90" marR="5490" marT="549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90" marR="5490" marT="549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E50AC7DD-6E07-8CE1-5800-3D7C4236E4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210583"/>
              </p:ext>
            </p:extLst>
          </p:nvPr>
        </p:nvGraphicFramePr>
        <p:xfrm>
          <a:off x="709209" y="1810871"/>
          <a:ext cx="9322296" cy="29870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76817">
                  <a:extLst>
                    <a:ext uri="{9D8B030D-6E8A-4147-A177-3AD203B41FA5}">
                      <a16:colId xmlns:a16="http://schemas.microsoft.com/office/drawing/2014/main" xmlns="" val="989956919"/>
                    </a:ext>
                  </a:extLst>
                </a:gridCol>
                <a:gridCol w="2439572">
                  <a:extLst>
                    <a:ext uri="{9D8B030D-6E8A-4147-A177-3AD203B41FA5}">
                      <a16:colId xmlns:a16="http://schemas.microsoft.com/office/drawing/2014/main" xmlns="" val="3573372421"/>
                    </a:ext>
                  </a:extLst>
                </a:gridCol>
                <a:gridCol w="2250058">
                  <a:extLst>
                    <a:ext uri="{9D8B030D-6E8A-4147-A177-3AD203B41FA5}">
                      <a16:colId xmlns:a16="http://schemas.microsoft.com/office/drawing/2014/main" xmlns="" val="2687759462"/>
                    </a:ext>
                  </a:extLst>
                </a:gridCol>
                <a:gridCol w="2155849">
                  <a:extLst>
                    <a:ext uri="{9D8B030D-6E8A-4147-A177-3AD203B41FA5}">
                      <a16:colId xmlns:a16="http://schemas.microsoft.com/office/drawing/2014/main" xmlns="" val="194798892"/>
                    </a:ext>
                  </a:extLst>
                </a:gridCol>
              </a:tblGrid>
              <a:tr h="1222586"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buNone/>
                      </a:pPr>
                      <a:r>
                        <a:rPr lang="pl-PL" sz="1600" dirty="0">
                          <a:effectLst/>
                        </a:rPr>
                        <a:t>Jednostka terytorialna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buNone/>
                      </a:pPr>
                      <a:r>
                        <a:rPr lang="pl-PL" sz="1600" dirty="0">
                          <a:effectLst/>
                        </a:rPr>
                        <a:t>Liczba osób ujęta </a:t>
                      </a:r>
                      <a:br>
                        <a:rPr lang="pl-PL" sz="1600" dirty="0">
                          <a:effectLst/>
                        </a:rPr>
                      </a:br>
                      <a:r>
                        <a:rPr lang="pl-PL" sz="1600" dirty="0">
                          <a:effectLst/>
                        </a:rPr>
                        <a:t>w deklaracjach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buNone/>
                      </a:pPr>
                      <a:r>
                        <a:rPr lang="pl-PL" sz="1600" dirty="0">
                          <a:effectLst/>
                        </a:rPr>
                        <a:t>Liczba osób wg USC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buNone/>
                      </a:pPr>
                      <a:r>
                        <a:rPr lang="pl-PL" sz="1600" dirty="0">
                          <a:effectLst/>
                        </a:rPr>
                        <a:t>% mieszkańców objętych deklaracjami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xmlns="" val="2650707299"/>
                  </a:ext>
                </a:extLst>
              </a:tr>
              <a:tr h="588148"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buNone/>
                      </a:pPr>
                      <a:r>
                        <a:rPr lang="pl-PL" sz="1600" dirty="0">
                          <a:effectLst/>
                        </a:rPr>
                        <a:t>2022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buNone/>
                      </a:pPr>
                      <a:r>
                        <a:rPr lang="pl-PL" sz="1600">
                          <a:effectLst/>
                        </a:rPr>
                        <a:t>11 005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buNone/>
                      </a:pPr>
                      <a:r>
                        <a:rPr lang="pl-PL" sz="1600" dirty="0">
                          <a:effectLst/>
                        </a:rPr>
                        <a:t>9 950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buNone/>
                      </a:pPr>
                      <a:r>
                        <a:rPr lang="pl-PL" sz="1600" dirty="0">
                          <a:effectLst/>
                        </a:rPr>
                        <a:t>110,6 %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xmlns="" val="3313337096"/>
                  </a:ext>
                </a:extLst>
              </a:tr>
              <a:tr h="588148"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buNone/>
                      </a:pPr>
                      <a:r>
                        <a:rPr lang="pl-PL" sz="1600">
                          <a:effectLst/>
                        </a:rPr>
                        <a:t>2023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buNone/>
                      </a:pPr>
                      <a:r>
                        <a:rPr lang="pl-PL" sz="1600" dirty="0">
                          <a:effectLst/>
                        </a:rPr>
                        <a:t>11 353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buNone/>
                      </a:pPr>
                      <a:r>
                        <a:rPr lang="pl-PL" sz="1600" dirty="0">
                          <a:effectLst/>
                        </a:rPr>
                        <a:t>10 261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buNone/>
                      </a:pPr>
                      <a:r>
                        <a:rPr lang="pl-PL" sz="1600" dirty="0">
                          <a:effectLst/>
                        </a:rPr>
                        <a:t>110,6 %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xmlns="" val="1350438775"/>
                  </a:ext>
                </a:extLst>
              </a:tr>
              <a:tr h="588148"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buNone/>
                      </a:pPr>
                      <a:r>
                        <a:rPr lang="pl-PL" sz="1600">
                          <a:effectLst/>
                        </a:rPr>
                        <a:t>2024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buNone/>
                      </a:pPr>
                      <a:r>
                        <a:rPr lang="pl-PL" sz="1600">
                          <a:effectLst/>
                        </a:rPr>
                        <a:t>11 635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buNone/>
                      </a:pPr>
                      <a:r>
                        <a:rPr lang="pl-PL" sz="1600" dirty="0">
                          <a:effectLst/>
                        </a:rPr>
                        <a:t>10 615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buNone/>
                      </a:pPr>
                      <a:r>
                        <a:rPr lang="pl-PL" sz="1600" dirty="0">
                          <a:effectLst/>
                        </a:rPr>
                        <a:t>109,6 %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xmlns="" val="23081094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87238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" t="1778" r="6318"/>
          <a:stretch/>
        </p:blipFill>
        <p:spPr>
          <a:xfrm>
            <a:off x="858643" y="468350"/>
            <a:ext cx="10615961" cy="6036765"/>
          </a:xfrm>
        </p:spPr>
      </p:pic>
    </p:spTree>
    <p:extLst>
      <p:ext uri="{BB962C8B-B14F-4D97-AF65-F5344CB8AC3E}">
        <p14:creationId xmlns:p14="http://schemas.microsoft.com/office/powerpoint/2010/main" val="42224468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/>
              <a:t>Rejestr Działalności Regulowanej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11552209" y="-27114"/>
            <a:ext cx="47369967" cy="484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>
                <a:solidFill>
                  <a:schemeClr val="tx1"/>
                </a:solidFill>
              </a:rPr>
              <a:t>art. 9b </a:t>
            </a:r>
            <a:r>
              <a:rPr lang="pl-PL" dirty="0" err="1">
                <a:solidFill>
                  <a:schemeClr val="tx1"/>
                </a:solidFill>
              </a:rPr>
              <a:t>ucipg</a:t>
            </a:r>
            <a:r>
              <a:rPr lang="pl-PL" dirty="0">
                <a:solidFill>
                  <a:schemeClr val="tx1"/>
                </a:solidFill>
              </a:rPr>
              <a:t> (rejestr działalności regulowanej w zakresie odbierania odpadów komunalnych od właścicieli nieruchomości prowadzony przez Wójta)</a:t>
            </a:r>
          </a:p>
          <a:p>
            <a:r>
              <a:rPr lang="pl-PL" dirty="0">
                <a:solidFill>
                  <a:schemeClr val="tx1"/>
                </a:solidFill>
              </a:rPr>
              <a:t>2022 - 28 wpisów</a:t>
            </a:r>
          </a:p>
          <a:p>
            <a:r>
              <a:rPr lang="pl-PL" dirty="0">
                <a:solidFill>
                  <a:schemeClr val="tx1"/>
                </a:solidFill>
              </a:rPr>
              <a:t>2023 – 18 wpisów</a:t>
            </a:r>
          </a:p>
          <a:p>
            <a:r>
              <a:rPr lang="pl-PL" dirty="0">
                <a:solidFill>
                  <a:schemeClr val="tx1"/>
                </a:solidFill>
              </a:rPr>
              <a:t>2024 – 19 wpisów (15 kontroli)</a:t>
            </a:r>
          </a:p>
          <a:p>
            <a:r>
              <a:rPr lang="pl-PL" dirty="0">
                <a:solidFill>
                  <a:schemeClr val="tx1"/>
                </a:solidFill>
              </a:rPr>
              <a:t>art. 9u ust. 1a </a:t>
            </a:r>
            <a:r>
              <a:rPr lang="pl-PL" dirty="0" err="1">
                <a:solidFill>
                  <a:schemeClr val="tx1"/>
                </a:solidFill>
              </a:rPr>
              <a:t>ucipg</a:t>
            </a:r>
            <a:r>
              <a:rPr lang="pl-PL" dirty="0">
                <a:solidFill>
                  <a:schemeClr val="tx1"/>
                </a:solidFill>
              </a:rPr>
              <a:t> – kontrola co najmniej raz na dwa lata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9641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Podsumowanie funkcjonowania systemu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Na 31.12.2024 r. uzyskany przypis pozwala na pokrycie wydatków</a:t>
            </a:r>
          </a:p>
          <a:p>
            <a:r>
              <a:rPr lang="pl-PL" dirty="0"/>
              <a:t>Liczba zgłoszeń porównywalna do </a:t>
            </a:r>
            <a:r>
              <a:rPr lang="pl-PL"/>
              <a:t>roku </a:t>
            </a:r>
            <a:r>
              <a:rPr lang="pl-PL" smtClean="0"/>
              <a:t>2023</a:t>
            </a:r>
            <a:endParaRPr lang="pl-PL" dirty="0"/>
          </a:p>
          <a:p>
            <a:r>
              <a:rPr lang="pl-PL" dirty="0"/>
              <a:t>Zaległości na poziomie </a:t>
            </a:r>
            <a:r>
              <a:rPr lang="pl-PL" dirty="0">
                <a:solidFill>
                  <a:schemeClr val="tx1"/>
                </a:solidFill>
              </a:rPr>
              <a:t>około 3%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9894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A83ECAC-58C5-D674-9C4C-711F53AA3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Wyzwania na 2025 rok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1BA76AA-2A28-6722-6D7A-A4DDA1CBDC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Nowy przetarg </a:t>
            </a:r>
          </a:p>
          <a:p>
            <a:r>
              <a:rPr lang="pl-PL" dirty="0"/>
              <a:t>Odzież i tekstylia</a:t>
            </a:r>
          </a:p>
          <a:p>
            <a:r>
              <a:rPr lang="pl-PL" dirty="0"/>
              <a:t>PSZOK</a:t>
            </a:r>
          </a:p>
        </p:txBody>
      </p:sp>
    </p:spTree>
    <p:extLst>
      <p:ext uri="{BB962C8B-B14F-4D97-AF65-F5344CB8AC3E}">
        <p14:creationId xmlns:p14="http://schemas.microsoft.com/office/powerpoint/2010/main" val="333089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44897" y="2619153"/>
            <a:ext cx="8596668" cy="1320800"/>
          </a:xfrm>
        </p:spPr>
        <p:txBody>
          <a:bodyPr/>
          <a:lstStyle/>
          <a:p>
            <a:pPr algn="ctr"/>
            <a:r>
              <a:rPr lang="pl-PL" dirty="0"/>
              <a:t>Dziękuję za uwagę </a:t>
            </a:r>
            <a:r>
              <a:rPr lang="pl-PL" dirty="0">
                <a:sym typeface="Wingdings" panose="05000000000000000000" pitchFamily="2" charset="2"/>
              </a:rPr>
              <a:t>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21771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6ADD6D8-BDDE-4071-BD26-4BF9906FE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Deklaracje</a:t>
            </a:r>
          </a:p>
        </p:txBody>
      </p:sp>
      <p:graphicFrame>
        <p:nvGraphicFramePr>
          <p:cNvPr id="7" name="Symbol zastępczy zawartości 6">
            <a:extLst>
              <a:ext uri="{FF2B5EF4-FFF2-40B4-BE49-F238E27FC236}">
                <a16:creationId xmlns:a16="http://schemas.microsoft.com/office/drawing/2014/main" xmlns="" id="{C3237333-88E5-14C2-6049-364D46FA0F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9553106"/>
              </p:ext>
            </p:extLst>
          </p:nvPr>
        </p:nvGraphicFramePr>
        <p:xfrm>
          <a:off x="677863" y="1532965"/>
          <a:ext cx="10836804" cy="4419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201">
                  <a:extLst>
                    <a:ext uri="{9D8B030D-6E8A-4147-A177-3AD203B41FA5}">
                      <a16:colId xmlns:a16="http://schemas.microsoft.com/office/drawing/2014/main" xmlns="" val="1091928741"/>
                    </a:ext>
                  </a:extLst>
                </a:gridCol>
                <a:gridCol w="2709201">
                  <a:extLst>
                    <a:ext uri="{9D8B030D-6E8A-4147-A177-3AD203B41FA5}">
                      <a16:colId xmlns:a16="http://schemas.microsoft.com/office/drawing/2014/main" xmlns="" val="2221163948"/>
                    </a:ext>
                  </a:extLst>
                </a:gridCol>
                <a:gridCol w="2709201">
                  <a:extLst>
                    <a:ext uri="{9D8B030D-6E8A-4147-A177-3AD203B41FA5}">
                      <a16:colId xmlns:a16="http://schemas.microsoft.com/office/drawing/2014/main" xmlns="" val="3862374599"/>
                    </a:ext>
                  </a:extLst>
                </a:gridCol>
                <a:gridCol w="2709201">
                  <a:extLst>
                    <a:ext uri="{9D8B030D-6E8A-4147-A177-3AD203B41FA5}">
                      <a16:colId xmlns:a16="http://schemas.microsoft.com/office/drawing/2014/main" xmlns="" val="2489402889"/>
                    </a:ext>
                  </a:extLst>
                </a:gridCol>
              </a:tblGrid>
              <a:tr h="2375720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Rok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Suma deklaracji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Deklaracje złożone </a:t>
                      </a:r>
                      <a:br>
                        <a:rPr lang="pl-PL" dirty="0"/>
                      </a:br>
                      <a:r>
                        <a:rPr lang="pl-PL" dirty="0"/>
                        <a:t>w danym roku </a:t>
                      </a:r>
                      <a:br>
                        <a:rPr lang="pl-PL" dirty="0"/>
                      </a:br>
                      <a:r>
                        <a:rPr lang="pl-PL" dirty="0"/>
                        <a:t>(w tym korekty, zmiany liczby mieszkańców </a:t>
                      </a:r>
                      <a:br>
                        <a:rPr lang="pl-PL" dirty="0"/>
                      </a:br>
                      <a:r>
                        <a:rPr lang="pl-PL" dirty="0"/>
                        <a:t>i wygaszenia)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Wezwania do złożenia deklaracji lub korekty deklaracji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10307531"/>
                  </a:ext>
                </a:extLst>
              </a:tr>
              <a:tr h="681293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3307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810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14803777"/>
                  </a:ext>
                </a:extLst>
              </a:tr>
              <a:tr h="681293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3454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508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75374768"/>
                  </a:ext>
                </a:extLst>
              </a:tr>
              <a:tr h="681293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3563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444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264322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4645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Zwolnienia</a:t>
            </a:r>
          </a:p>
        </p:txBody>
      </p:sp>
      <p:graphicFrame>
        <p:nvGraphicFramePr>
          <p:cNvPr id="5" name="Symbol zastępczy zawartości 4">
            <a:extLst>
              <a:ext uri="{FF2B5EF4-FFF2-40B4-BE49-F238E27FC236}">
                <a16:creationId xmlns:a16="http://schemas.microsoft.com/office/drawing/2014/main" xmlns="" id="{B7788153-CB2D-84E5-AE6E-4F6B113437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2924549"/>
              </p:ext>
            </p:extLst>
          </p:nvPr>
        </p:nvGraphicFramePr>
        <p:xfrm>
          <a:off x="677863" y="1550894"/>
          <a:ext cx="10761100" cy="45451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2220">
                  <a:extLst>
                    <a:ext uri="{9D8B030D-6E8A-4147-A177-3AD203B41FA5}">
                      <a16:colId xmlns:a16="http://schemas.microsoft.com/office/drawing/2014/main" xmlns="" val="2819336628"/>
                    </a:ext>
                  </a:extLst>
                </a:gridCol>
                <a:gridCol w="2152220">
                  <a:extLst>
                    <a:ext uri="{9D8B030D-6E8A-4147-A177-3AD203B41FA5}">
                      <a16:colId xmlns:a16="http://schemas.microsoft.com/office/drawing/2014/main" xmlns="" val="2850716993"/>
                    </a:ext>
                  </a:extLst>
                </a:gridCol>
                <a:gridCol w="2152220">
                  <a:extLst>
                    <a:ext uri="{9D8B030D-6E8A-4147-A177-3AD203B41FA5}">
                      <a16:colId xmlns:a16="http://schemas.microsoft.com/office/drawing/2014/main" xmlns="" val="572163855"/>
                    </a:ext>
                  </a:extLst>
                </a:gridCol>
                <a:gridCol w="2152220">
                  <a:extLst>
                    <a:ext uri="{9D8B030D-6E8A-4147-A177-3AD203B41FA5}">
                      <a16:colId xmlns:a16="http://schemas.microsoft.com/office/drawing/2014/main" xmlns="" val="2366072031"/>
                    </a:ext>
                  </a:extLst>
                </a:gridCol>
                <a:gridCol w="2152220">
                  <a:extLst>
                    <a:ext uri="{9D8B030D-6E8A-4147-A177-3AD203B41FA5}">
                      <a16:colId xmlns:a16="http://schemas.microsoft.com/office/drawing/2014/main" xmlns="" val="3193516814"/>
                    </a:ext>
                  </a:extLst>
                </a:gridCol>
              </a:tblGrid>
              <a:tr h="2347803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Rok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Liczba kompostowników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Suma zezwoleń za kompostowniki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Liczba nieruchomości objętych KDR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Suma zwolnień KDR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67152868"/>
                  </a:ext>
                </a:extLst>
              </a:tr>
              <a:tr h="732434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435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39.336,00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31 (50 osób)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21.105,00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43512668"/>
                  </a:ext>
                </a:extLst>
              </a:tr>
              <a:tr h="732434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431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38.436,00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30 (51 osób)</a:t>
                      </a:r>
                    </a:p>
                    <a:p>
                      <a:pPr algn="ctr"/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22.540,00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87594402"/>
                  </a:ext>
                </a:extLst>
              </a:tr>
              <a:tr h="732434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423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37.754,00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33 (57 osób)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23.905,00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69466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9423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5F971C9-0311-8895-3C18-B2865F050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Masa odpadów (przetarg i PSZOK)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xmlns="" id="{6657D25D-3157-F9AC-8FA0-9351D9922F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0907551"/>
              </p:ext>
            </p:extLst>
          </p:nvPr>
        </p:nvGraphicFramePr>
        <p:xfrm>
          <a:off x="677862" y="2160587"/>
          <a:ext cx="9434327" cy="34692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7761">
                  <a:extLst>
                    <a:ext uri="{9D8B030D-6E8A-4147-A177-3AD203B41FA5}">
                      <a16:colId xmlns:a16="http://schemas.microsoft.com/office/drawing/2014/main" xmlns="" val="3129339892"/>
                    </a:ext>
                  </a:extLst>
                </a:gridCol>
                <a:gridCol w="1347761">
                  <a:extLst>
                    <a:ext uri="{9D8B030D-6E8A-4147-A177-3AD203B41FA5}">
                      <a16:colId xmlns:a16="http://schemas.microsoft.com/office/drawing/2014/main" xmlns="" val="2696450527"/>
                    </a:ext>
                  </a:extLst>
                </a:gridCol>
                <a:gridCol w="1347761">
                  <a:extLst>
                    <a:ext uri="{9D8B030D-6E8A-4147-A177-3AD203B41FA5}">
                      <a16:colId xmlns:a16="http://schemas.microsoft.com/office/drawing/2014/main" xmlns="" val="4285132653"/>
                    </a:ext>
                  </a:extLst>
                </a:gridCol>
                <a:gridCol w="1347761">
                  <a:extLst>
                    <a:ext uri="{9D8B030D-6E8A-4147-A177-3AD203B41FA5}">
                      <a16:colId xmlns:a16="http://schemas.microsoft.com/office/drawing/2014/main" xmlns="" val="584412481"/>
                    </a:ext>
                  </a:extLst>
                </a:gridCol>
                <a:gridCol w="1347761">
                  <a:extLst>
                    <a:ext uri="{9D8B030D-6E8A-4147-A177-3AD203B41FA5}">
                      <a16:colId xmlns:a16="http://schemas.microsoft.com/office/drawing/2014/main" xmlns="" val="373068819"/>
                    </a:ext>
                  </a:extLst>
                </a:gridCol>
                <a:gridCol w="1347761">
                  <a:extLst>
                    <a:ext uri="{9D8B030D-6E8A-4147-A177-3AD203B41FA5}">
                      <a16:colId xmlns:a16="http://schemas.microsoft.com/office/drawing/2014/main" xmlns="" val="2081803708"/>
                    </a:ext>
                  </a:extLst>
                </a:gridCol>
                <a:gridCol w="1347761">
                  <a:extLst>
                    <a:ext uri="{9D8B030D-6E8A-4147-A177-3AD203B41FA5}">
                      <a16:colId xmlns:a16="http://schemas.microsoft.com/office/drawing/2014/main" xmlns="" val="898704529"/>
                    </a:ext>
                  </a:extLst>
                </a:gridCol>
              </a:tblGrid>
              <a:tr h="536557">
                <a:tc rowSpan="2">
                  <a:txBody>
                    <a:bodyPr/>
                    <a:lstStyle/>
                    <a:p>
                      <a:pPr algn="ctr"/>
                      <a:r>
                        <a:rPr lang="pl-PL" dirty="0"/>
                        <a:t>Rok</a:t>
                      </a:r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pl-PL" dirty="0"/>
                        <a:t>Rodzaje odpadów w Mg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22861433"/>
                  </a:ext>
                </a:extLst>
              </a:tr>
              <a:tr h="1323018"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Zmieszane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BIO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Papier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Tworzywa sztuczne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Szkło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Odpady problemowe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19203585"/>
                  </a:ext>
                </a:extLst>
              </a:tr>
              <a:tr h="536557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2249,34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1435,9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304,08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369,54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219,76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129,891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13011164"/>
                  </a:ext>
                </a:extLst>
              </a:tr>
              <a:tr h="536557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2216,90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1451,66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243,66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392,08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220,34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175,412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66570703"/>
                  </a:ext>
                </a:extLst>
              </a:tr>
              <a:tr h="536557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2439,78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1575,00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181,14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475,041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277,49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236,816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582300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4068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D30D28A-F21D-2468-8C27-6B77C70E1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       2022              2023               2024</a:t>
            </a:r>
          </a:p>
        </p:txBody>
      </p:sp>
      <p:pic>
        <p:nvPicPr>
          <p:cNvPr id="1026" name="Picture 2" descr="ludek">
            <a:extLst>
              <a:ext uri="{FF2B5EF4-FFF2-40B4-BE49-F238E27FC236}">
                <a16:creationId xmlns:a16="http://schemas.microsoft.com/office/drawing/2014/main" xmlns="" id="{71897654-F907-2425-F0B0-828BA883A2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12" y="1111717"/>
            <a:ext cx="3881437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ludek">
            <a:extLst>
              <a:ext uri="{FF2B5EF4-FFF2-40B4-BE49-F238E27FC236}">
                <a16:creationId xmlns:a16="http://schemas.microsoft.com/office/drawing/2014/main" xmlns="" id="{F6F1496D-333D-3564-BDD5-9DABAB30B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87" y="1096869"/>
            <a:ext cx="3881437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A2DB206C-35C9-4BAC-360D-B22B556CC61A}"/>
              </a:ext>
            </a:extLst>
          </p:cNvPr>
          <p:cNvSpPr txBox="1"/>
          <p:nvPr/>
        </p:nvSpPr>
        <p:spPr>
          <a:xfrm>
            <a:off x="599391" y="5450354"/>
            <a:ext cx="9390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                  428 kg                                    414 kg                                   435  kg           </a:t>
            </a:r>
          </a:p>
        </p:txBody>
      </p:sp>
      <p:pic>
        <p:nvPicPr>
          <p:cNvPr id="3" name="Picture 2" descr="ludek">
            <a:extLst>
              <a:ext uri="{FF2B5EF4-FFF2-40B4-BE49-F238E27FC236}">
                <a16:creationId xmlns:a16="http://schemas.microsoft.com/office/drawing/2014/main" xmlns="" id="{0C084C76-7FAC-7457-7FA2-F433A464F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004" y="1111717"/>
            <a:ext cx="3881437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85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414416" cy="1320800"/>
          </a:xfrm>
        </p:spPr>
        <p:txBody>
          <a:bodyPr>
            <a:normAutofit fontScale="90000"/>
          </a:bodyPr>
          <a:lstStyle/>
          <a:p>
            <a:pPr algn="just"/>
            <a:r>
              <a:rPr lang="pl-PL" dirty="0"/>
              <a:t>Poziom ograniczania masy odpadów komunalnych ulegających biodegradacji przekazywanych do składowania w roku 2024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l-PL" dirty="0"/>
              <a:t>Gmina Kleszczewo w 2024 roku osiągnęła wymagany poziom ograniczania masy odpadów komunalnych ulegających biodegradacji przekazywanych do składowania</a:t>
            </a:r>
          </a:p>
          <a:p>
            <a:pPr algn="just"/>
            <a:r>
              <a:rPr lang="pl-PL" dirty="0"/>
              <a:t>Poziom masy odpadów komunalnych ulegających biodegradacji przekazywanych do składowania w 2024 roku w stosunku do masy tych odpadów wytworzonych w 1995 roku wyniósł 0%.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8672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1925</TotalTime>
  <Words>777</Words>
  <Application>Microsoft Office PowerPoint</Application>
  <PresentationFormat>Panoramiczny</PresentationFormat>
  <Paragraphs>257</Paragraphs>
  <Slides>44</Slides>
  <Notes>4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44</vt:i4>
      </vt:variant>
    </vt:vector>
  </HeadingPairs>
  <TitlesOfParts>
    <vt:vector size="52" baseType="lpstr">
      <vt:lpstr>Arial</vt:lpstr>
      <vt:lpstr>Calibri</vt:lpstr>
      <vt:lpstr>Courier New</vt:lpstr>
      <vt:lpstr>Times New Roman</vt:lpstr>
      <vt:lpstr>Trebuchet MS</vt:lpstr>
      <vt:lpstr>Wingdings</vt:lpstr>
      <vt:lpstr>Wingdings 3</vt:lpstr>
      <vt:lpstr>Faseta</vt:lpstr>
      <vt:lpstr>Gospodarka odpadami 2024  </vt:lpstr>
      <vt:lpstr>Przetarg na odbiór, transport  i zagospodarowanie odpadów komunalnych  z terenu Gminy Kleszczewo  </vt:lpstr>
      <vt:lpstr>Realizacja usług dodatkowych  </vt:lpstr>
      <vt:lpstr>Liczba mieszkańców objęta systemem gospodarki odpadami</vt:lpstr>
      <vt:lpstr>Deklaracje</vt:lpstr>
      <vt:lpstr>Zwolnienia</vt:lpstr>
      <vt:lpstr>Masa odpadów (przetarg i PSZOK)</vt:lpstr>
      <vt:lpstr>        2022              2023               2024</vt:lpstr>
      <vt:lpstr>Poziom ograniczania masy odpadów komunalnych ulegających biodegradacji przekazywanych do składowania w roku 2024 </vt:lpstr>
      <vt:lpstr>Poziom przygotowania do ponownego użycia  i recyklingu odpadów komunalnych</vt:lpstr>
      <vt:lpstr>Poziom składowania odpadów komunalnych  i odpadów pochodzących z przetwarzania odpadów komunalnych</vt:lpstr>
      <vt:lpstr>Prezentacja programu PowerPoint</vt:lpstr>
      <vt:lpstr>Upomnienia      </vt:lpstr>
      <vt:lpstr>Edukacja ekologiczna</vt:lpstr>
      <vt:lpstr>Zakładka GOSPODARKA ODPADAMI na www.kleszczewo.pl</vt:lpstr>
      <vt:lpstr>Wyszukiwarka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Zgłoszenia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Rejestr Działalności Regulowanej</vt:lpstr>
      <vt:lpstr>Podsumowanie funkcjonowania systemu</vt:lpstr>
      <vt:lpstr>Wyzwania na 2025 rok</vt:lpstr>
      <vt:lpstr>Dziękuję za uwagę 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Gospodarka odpadami  od 1 stycznia 2021 r.</dc:title>
  <dc:creator>Monika Nowicka</dc:creator>
  <cp:lastModifiedBy>Konto Microsoft</cp:lastModifiedBy>
  <cp:revision>218</cp:revision>
  <cp:lastPrinted>2024-04-18T08:17:31Z</cp:lastPrinted>
  <dcterms:created xsi:type="dcterms:W3CDTF">2021-10-11T16:20:17Z</dcterms:created>
  <dcterms:modified xsi:type="dcterms:W3CDTF">2025-05-28T07:22:16Z</dcterms:modified>
</cp:coreProperties>
</file>